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90" r:id="rId5"/>
    <p:sldId id="291" r:id="rId6"/>
    <p:sldId id="292" r:id="rId7"/>
    <p:sldId id="296" r:id="rId8"/>
    <p:sldId id="297" r:id="rId9"/>
    <p:sldId id="298" r:id="rId10"/>
    <p:sldId id="299" r:id="rId11"/>
    <p:sldId id="303" r:id="rId12"/>
    <p:sldId id="300" r:id="rId13"/>
    <p:sldId id="301" r:id="rId14"/>
    <p:sldId id="302" r:id="rId15"/>
    <p:sldId id="29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10E8AF-B953-47EE-A9C4-316B8E19A42C}" v="2" dt="2024-05-20T01:36:16.642"/>
  </p1510:revLst>
</p1510:revInfo>
</file>

<file path=ppt/tableStyles.xml><?xml version="1.0" encoding="utf-8"?>
<a:tblStyleLst xmlns:a="http://schemas.openxmlformats.org/drawingml/2006/main" def="{793D81CF-94F2-401A-BA57-92F5A7B2D0C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15" autoAdjust="0"/>
    <p:restoredTop sz="95934" autoAdjust="0"/>
  </p:normalViewPr>
  <p:slideViewPr>
    <p:cSldViewPr snapToGrid="0">
      <p:cViewPr varScale="1">
        <p:scale>
          <a:sx n="55" d="100"/>
          <a:sy n="55" d="100"/>
        </p:scale>
        <p:origin x="1088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B308F39-D93A-4756-A866-21281A0C45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EF384A-519F-416A-8297-B76185DD7F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FE1D90-EDE2-4B0F-92DB-1B1652DE362C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5595E3-CF89-4F2B-8D0C-DADF4448B6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F38EB-0EFF-49A0-B4FD-F080E31272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6339A-6F97-4602-9BF0-B1EC057BC4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9711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39F45-10EA-419C-BFF8-3FC221C450AF}" type="datetimeFigureOut">
              <a:rPr lang="en-US" smtClean="0"/>
              <a:t>5/20/2024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87097-59DF-45B6-ADA2-466050DA5BF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188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E277991-9763-4513-A8C9-C75BA1AB58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300216" y="0"/>
            <a:ext cx="5248656" cy="6217920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5A9D80-DD72-EF6B-E6FE-EAA6836B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4937760"/>
            <a:ext cx="2093976" cy="1298448"/>
          </a:xfrm>
        </p:spPr>
        <p:txBody>
          <a:bodyPr lIns="0" tIns="0" rIns="0" bIns="0"/>
          <a:lstStyle>
            <a:lvl1pPr>
              <a:defRPr cap="all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08BB0-4A0F-D02E-8EA2-858C58499A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99232" y="4937760"/>
            <a:ext cx="2706624" cy="1298448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5F8675-1582-30A9-9D08-1AF3BF61F0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216" y="1188720"/>
            <a:ext cx="5193792" cy="370840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75000"/>
              </a:lnSpc>
              <a:spcBef>
                <a:spcPts val="0"/>
              </a:spcBef>
              <a:buNone/>
              <a:defRPr sz="10000" cap="all" spc="-3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A96693-071F-8D05-37A9-4F3E145D23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82880" y="-468630"/>
            <a:ext cx="2218944" cy="138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655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E277991-9763-4513-A8C9-C75BA1AB58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6928" y="640080"/>
            <a:ext cx="5303520" cy="6217920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5A9D80-DD72-EF6B-E6FE-EAA6836B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104" y="4937760"/>
            <a:ext cx="2093976" cy="1298448"/>
          </a:xfrm>
        </p:spPr>
        <p:txBody>
          <a:bodyPr lIns="0" tIns="0" rIns="0" bIns="0">
            <a:noAutofit/>
          </a:bodyPr>
          <a:lstStyle>
            <a:lvl1pPr>
              <a:defRPr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08BB0-4A0F-D02E-8EA2-858C58499A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97112" y="4937760"/>
            <a:ext cx="2706624" cy="129844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93B75-A06C-5C5C-4C50-E61772F279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BELLOWS COLLEGE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AFB22-D75A-A5A5-74E7-4A55296E24A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97E7A93B-03D1-40CF-B4D6-CA919F2B8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27">
            <a:extLst>
              <a:ext uri="{FF2B5EF4-FFF2-40B4-BE49-F238E27FC236}">
                <a16:creationId xmlns:a16="http://schemas.microsoft.com/office/drawing/2014/main" id="{A4D750CA-DB49-8A92-5B0C-C8FF2C2E780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547104" y="1170432"/>
            <a:ext cx="5056632" cy="3017520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F80B1C9-F8A5-5477-CDE7-7B363A7964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83680" y="4197096"/>
            <a:ext cx="5020056" cy="576072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1200" b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B0181F24-18F5-3980-2B21-DA0FD79D06A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50080" y="182880"/>
            <a:ext cx="3291840" cy="35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200" b="1" cap="all" spc="200" baseline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26" name="Picture 2" descr="Zillow-Logo - United Mechanical">
            <a:extLst>
              <a:ext uri="{FF2B5EF4-FFF2-40B4-BE49-F238E27FC236}">
                <a16:creationId xmlns:a16="http://schemas.microsoft.com/office/drawing/2014/main" id="{2BA53108-8CB5-532B-C3CD-360E3FCC03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94" y="-525602"/>
            <a:ext cx="2267140" cy="141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0845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Pictur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E277991-9763-4513-A8C9-C75BA1AB58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6928" y="640080"/>
            <a:ext cx="5303520" cy="6217920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5A9D80-DD72-EF6B-E6FE-EAA6836B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104" y="4937760"/>
            <a:ext cx="2093976" cy="1298448"/>
          </a:xfrm>
        </p:spPr>
        <p:txBody>
          <a:bodyPr lIns="0" tIns="0" rIns="0" bIns="0">
            <a:noAutofit/>
          </a:bodyPr>
          <a:lstStyle>
            <a:lvl1pPr>
              <a:defRPr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08BB0-4A0F-D02E-8EA2-858C58499A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97112" y="4937760"/>
            <a:ext cx="2706624" cy="129844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93B75-A06C-5C5C-4C50-E61772F279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BELLOWS COLLEGE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AFB22-D75A-A5A5-74E7-4A55296E24A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97E7A93B-03D1-40CF-B4D6-CA919F2B8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27">
            <a:extLst>
              <a:ext uri="{FF2B5EF4-FFF2-40B4-BE49-F238E27FC236}">
                <a16:creationId xmlns:a16="http://schemas.microsoft.com/office/drawing/2014/main" id="{A4D750CA-DB49-8A92-5B0C-C8FF2C2E780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547104" y="1170432"/>
            <a:ext cx="5056632" cy="3017520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F80B1C9-F8A5-5477-CDE7-7B363A7964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83680" y="4197096"/>
            <a:ext cx="5020056" cy="576072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1200" b="0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B0181F24-18F5-3980-2B21-DA0FD79D06A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50080" y="182880"/>
            <a:ext cx="3291840" cy="35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200" b="1" cap="all" spc="200" baseline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1026" name="Picture 2" descr="Zillow-Logo - United Mechanical">
            <a:extLst>
              <a:ext uri="{FF2B5EF4-FFF2-40B4-BE49-F238E27FC236}">
                <a16:creationId xmlns:a16="http://schemas.microsoft.com/office/drawing/2014/main" id="{2BA53108-8CB5-532B-C3CD-360E3FCC034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6304" y="-467201"/>
            <a:ext cx="2066544" cy="1300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645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E277991-9763-4513-A8C9-C75BA1AB58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47104" y="640080"/>
            <a:ext cx="5056632" cy="5312664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08BB0-4A0F-D02E-8EA2-858C58499A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63824" y="1188720"/>
            <a:ext cx="2706624" cy="129844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27">
            <a:extLst>
              <a:ext uri="{FF2B5EF4-FFF2-40B4-BE49-F238E27FC236}">
                <a16:creationId xmlns:a16="http://schemas.microsoft.com/office/drawing/2014/main" id="{A4D750CA-DB49-8A92-5B0C-C8FF2C2E780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66928" y="2715768"/>
            <a:ext cx="5303520" cy="3236976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F80B1C9-F8A5-5477-CDE7-7B363A7964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47104" y="5952744"/>
            <a:ext cx="5020056" cy="576072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4825FF-75DF-B767-41D6-190E8306B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1188720"/>
            <a:ext cx="2093976" cy="1298448"/>
          </a:xfrm>
        </p:spPr>
        <p:txBody>
          <a:bodyPr lIns="0" tIns="0" rIns="0" bIns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11D2EB63-3FA1-F6BD-7216-9C7349C7452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5216" y="5952744"/>
            <a:ext cx="5020056" cy="576072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78C864C-76E7-4890-99C4-640B97F3A9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50080" y="182880"/>
            <a:ext cx="3291840" cy="35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200" b="1" cap="all" spc="200" baseline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050" name="Picture 2" descr="Zillow-Logo - United Mechanical">
            <a:extLst>
              <a:ext uri="{FF2B5EF4-FFF2-40B4-BE49-F238E27FC236}">
                <a16:creationId xmlns:a16="http://schemas.microsoft.com/office/drawing/2014/main" id="{3E830ABF-66A4-214A-B8FE-29E1AFBBC3C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94" y="-467346"/>
            <a:ext cx="2176397" cy="1372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9FADCB32-8B71-580B-A5E4-E9F7FC05F4A8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EFDAFF5-0ABD-F3E2-7F56-AB3BEF8B7CD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65404" y="428498"/>
            <a:ext cx="2432304" cy="356616"/>
          </a:xfrm>
        </p:spPr>
        <p:txBody>
          <a:bodyPr/>
          <a:lstStyle/>
          <a:p>
            <a:r>
              <a:rPr lang="en-US"/>
              <a:t>BELLOWS COLLEGE</a:t>
            </a:r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2BD1A153-0324-9B09-4E50-7D41968A22A1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7E7A93B-03D1-40CF-B4D6-CA919F2B8B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463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E277991-9763-4513-A8C9-C75BA1AB58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6928" y="640080"/>
            <a:ext cx="5303520" cy="6217920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5A9D80-DD72-EF6B-E6FE-EAA6836B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104" y="1188720"/>
            <a:ext cx="2093976" cy="1298448"/>
          </a:xfrm>
        </p:spPr>
        <p:txBody>
          <a:bodyPr lIns="0" tIns="0" rIns="0" bIns="0">
            <a:noAutofit/>
          </a:bodyPr>
          <a:lstStyle>
            <a:lvl1pPr>
              <a:defRPr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08BB0-4A0F-D02E-8EA2-858C58499A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97112" y="1188720"/>
            <a:ext cx="2706624" cy="129844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93B75-A06C-5C5C-4C50-E61772F279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BELLOWS COLLEGE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AFB22-D75A-A5A5-74E7-4A55296E24A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97E7A93B-03D1-40CF-B4D6-CA919F2B8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27">
            <a:extLst>
              <a:ext uri="{FF2B5EF4-FFF2-40B4-BE49-F238E27FC236}">
                <a16:creationId xmlns:a16="http://schemas.microsoft.com/office/drawing/2014/main" id="{A4D750CA-DB49-8A92-5B0C-C8FF2C2E780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528816" y="2715768"/>
            <a:ext cx="5056632" cy="3236976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F80B1C9-F8A5-5477-CDE7-7B363A7964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47104" y="5952744"/>
            <a:ext cx="5020056" cy="576072"/>
          </a:xfrm>
        </p:spPr>
        <p:txBody>
          <a:bodyPr lIns="0" tIns="0" rIns="0" bIns="0" anchor="ctr">
            <a:normAutofit/>
          </a:bodyPr>
          <a:lstStyle>
            <a:lvl1pPr marL="0" indent="0">
              <a:buNone/>
              <a:defRPr sz="1200" b="1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EC3B4514-6A17-D389-614B-340D1A9079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50080" y="182880"/>
            <a:ext cx="3291840" cy="35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200" b="1" cap="all" spc="200" baseline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264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E277991-9763-4513-A8C9-C75BA1AB58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5216" y="3337560"/>
            <a:ext cx="5285232" cy="2807208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5A9D80-DD72-EF6B-E6FE-EAA6836B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8544" y="4453128"/>
            <a:ext cx="2093976" cy="1298448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08BB0-4A0F-D02E-8EA2-858C58499A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89720" y="4946904"/>
            <a:ext cx="2334105" cy="129844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93B75-A06C-5C5C-4C50-E61772F279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BELLOWS COLLEGE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AFB22-D75A-A5A5-74E7-4A55296E24A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97E7A93B-03D1-40CF-B4D6-CA919F2B8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27">
            <a:extLst>
              <a:ext uri="{FF2B5EF4-FFF2-40B4-BE49-F238E27FC236}">
                <a16:creationId xmlns:a16="http://schemas.microsoft.com/office/drawing/2014/main" id="{A4D750CA-DB49-8A92-5B0C-C8FF2C2E780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528816" y="640080"/>
            <a:ext cx="5074920" cy="3529584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4F9614E7-93A1-2EB2-7071-933EE3A54A0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38544" y="4946904"/>
            <a:ext cx="2334105" cy="129844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4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3476086A-3AF1-608C-086C-1386118546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50080" y="182880"/>
            <a:ext cx="3291840" cy="35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200" b="1" cap="all" spc="200" baseline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F9D1DC7F-1344-6694-B14E-E18059A8A24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2075688"/>
            <a:ext cx="5193792" cy="87782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75000"/>
              </a:lnSpc>
              <a:spcBef>
                <a:spcPts val="0"/>
              </a:spcBef>
              <a:buNone/>
              <a:defRPr sz="10000" cap="all" spc="-3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Artists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B72C54D8-A575-84F5-CA8F-E01CC873C7C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85216" y="1088136"/>
            <a:ext cx="2926080" cy="87782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75000"/>
              </a:lnSpc>
              <a:spcBef>
                <a:spcPts val="0"/>
              </a:spcBef>
              <a:buNone/>
              <a:defRPr sz="10000" b="0" i="1" cap="all" spc="-300" baseline="0">
                <a:solidFill>
                  <a:schemeClr val="accent2"/>
                </a:solidFill>
                <a:latin typeface="Sagona ExtraLight" panose="02020303050505020204" pitchFamily="18" charset="0"/>
              </a:defRPr>
            </a:lvl1pPr>
          </a:lstStyle>
          <a:p>
            <a:pPr lvl="0"/>
            <a:r>
              <a:rPr lang="en-US" dirty="0"/>
              <a:t>The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E5B7EF69-EFB1-1D6F-B544-4912FBE5118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89720" y="4453128"/>
            <a:ext cx="2334105" cy="129844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380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E277991-9763-4513-A8C9-C75BA1AB58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34840" y="2715768"/>
            <a:ext cx="3291840" cy="3236976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08BB0-4A0F-D02E-8EA2-858C58499A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34840" y="1188720"/>
            <a:ext cx="7141464" cy="1298448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93B75-A06C-5C5C-4C50-E61772F279F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BELLOWS COLLEGE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AFB22-D75A-A5A5-74E7-4A55296E24A3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27">
            <a:extLst>
              <a:ext uri="{FF2B5EF4-FFF2-40B4-BE49-F238E27FC236}">
                <a16:creationId xmlns:a16="http://schemas.microsoft.com/office/drawing/2014/main" id="{A4D750CA-DB49-8A92-5B0C-C8FF2C2E780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66928" y="2715768"/>
            <a:ext cx="3291840" cy="3236976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BF80B1C9-F8A5-5477-CDE7-7B363A7964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34840" y="5952744"/>
            <a:ext cx="3291840" cy="576072"/>
          </a:xfr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200" b="1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4825FF-75DF-B767-41D6-190E8306B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1188720"/>
            <a:ext cx="2093976" cy="1298448"/>
          </a:xfrm>
        </p:spPr>
        <p:txBody>
          <a:bodyPr lIns="0" tIns="0" rIns="0" bIns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11D2EB63-3FA1-F6BD-7216-9C7349C7452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5216" y="5952744"/>
            <a:ext cx="3291840" cy="576072"/>
          </a:xfr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200" b="1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Picture Placeholder 27">
            <a:extLst>
              <a:ext uri="{FF2B5EF4-FFF2-40B4-BE49-F238E27FC236}">
                <a16:creationId xmlns:a16="http://schemas.microsoft.com/office/drawing/2014/main" id="{D30076CD-1679-39AC-6932-44F6D0FC02D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84464" y="2715768"/>
            <a:ext cx="3291840" cy="3236976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6EA4428-5EBF-5246-98E3-C4297793027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84464" y="5952744"/>
            <a:ext cx="3291840" cy="576072"/>
          </a:xfr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buNone/>
              <a:defRPr sz="1200" b="1">
                <a:latin typeface="+mj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41F4CC1B-CBCF-08D8-98A8-92C6CFC9520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50080" y="182880"/>
            <a:ext cx="3291840" cy="356616"/>
          </a:xfrm>
        </p:spPr>
        <p:txBody>
          <a:bodyPr lIns="0" tIns="0" rIns="0" bIns="0" anchor="ctr">
            <a:normAutofit/>
          </a:bodyPr>
          <a:lstStyle>
            <a:lvl1pPr marL="0" indent="0" algn="ctr">
              <a:buNone/>
              <a:defRPr sz="1200" b="1" cap="all" spc="200" baseline="0"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9917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3E277991-9763-4513-A8C9-C75BA1AB58E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66928" y="640080"/>
            <a:ext cx="5303520" cy="6217920"/>
          </a:xfrm>
          <a:custGeom>
            <a:avLst/>
            <a:gdLst>
              <a:gd name="connsiteX0" fmla="*/ 0 w 3709084"/>
              <a:gd name="connsiteY0" fmla="*/ 0 h 2231406"/>
              <a:gd name="connsiteX1" fmla="*/ 3709084 w 3709084"/>
              <a:gd name="connsiteY1" fmla="*/ 0 h 2231406"/>
              <a:gd name="connsiteX2" fmla="*/ 3709084 w 3709084"/>
              <a:gd name="connsiteY2" fmla="*/ 2231406 h 2231406"/>
              <a:gd name="connsiteX3" fmla="*/ 0 w 3709084"/>
              <a:gd name="connsiteY3" fmla="*/ 2231406 h 2231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09084" h="2231406">
                <a:moveTo>
                  <a:pt x="0" y="0"/>
                </a:moveTo>
                <a:lnTo>
                  <a:pt x="3709084" y="0"/>
                </a:lnTo>
                <a:lnTo>
                  <a:pt x="3709084" y="2231406"/>
                </a:lnTo>
                <a:lnTo>
                  <a:pt x="0" y="223140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90500">
            <a:noFill/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="0" i="0">
                <a:latin typeface="Century Gothic" panose="020B0502020202020204" pitchFamily="34" charset="0"/>
              </a:defRPr>
            </a:lvl1pPr>
          </a:lstStyle>
          <a:p>
            <a:r>
              <a:rPr lang="en-US" noProof="0" dirty="0"/>
              <a:t>Drag &amp; Drop or Insert your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5A9D80-DD72-EF6B-E6FE-EAA6836B2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1384" y="4910328"/>
            <a:ext cx="2093976" cy="1298448"/>
          </a:xfrm>
        </p:spPr>
        <p:txBody>
          <a:bodyPr lIns="0" tIns="0" rIns="0" bIns="0">
            <a:noAutofit/>
          </a:bodyPr>
          <a:lstStyle>
            <a:lvl1pPr>
              <a:lnSpc>
                <a:spcPct val="100000"/>
              </a:lnSpc>
              <a:defRPr cap="none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787A2B4C-7BEE-2994-9503-291B1FCA1CB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28816" y="2157984"/>
            <a:ext cx="5193792" cy="87782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75000"/>
              </a:lnSpc>
              <a:spcBef>
                <a:spcPts val="0"/>
              </a:spcBef>
              <a:buNone/>
              <a:defRPr sz="10000" cap="all" spc="-3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Thank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8CFA9F-DE3A-01BF-5671-7C3D9C10D25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28816" y="3182112"/>
            <a:ext cx="2926080" cy="87782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75000"/>
              </a:lnSpc>
              <a:spcBef>
                <a:spcPts val="0"/>
              </a:spcBef>
              <a:buNone/>
              <a:defRPr sz="10000" b="0" i="1" cap="all" spc="-300" baseline="0">
                <a:solidFill>
                  <a:schemeClr val="accent2"/>
                </a:solidFill>
                <a:latin typeface="Sagona ExtraLight" panose="02020303050505020204" pitchFamily="18" charset="0"/>
              </a:defRPr>
            </a:lvl1pPr>
          </a:lstStyle>
          <a:p>
            <a:pPr lvl="0"/>
            <a:r>
              <a:rPr lang="en-US" dirty="0"/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1288914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76C18B-AA48-4FCE-BAAD-5DBC12C01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1188720"/>
            <a:ext cx="2093976" cy="12984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1FB66-62D3-4BB2-80D7-052576C61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92286" y="1188719"/>
            <a:ext cx="8461513" cy="49882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307FA1D3-9EB2-469D-8E61-4D74D69E3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FC283F-D9F5-0E17-1CF5-6D5266ABCB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5216" y="182880"/>
            <a:ext cx="2432304" cy="35661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b="1" cap="all" spc="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BELLOWS COLLEGE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3E8875-6BEB-943A-C191-A85D7BE82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1432" y="182880"/>
            <a:ext cx="2432304" cy="356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97E7A93B-03D1-40CF-B4D6-CA919F2B8BA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D711B4F-C250-E722-E5CC-7530382FAA85}"/>
              </a:ext>
            </a:extLst>
          </p:cNvPr>
          <p:cNvCxnSpPr/>
          <p:nvPr userDrawn="1"/>
        </p:nvCxnSpPr>
        <p:spPr>
          <a:xfrm>
            <a:off x="0" y="640078"/>
            <a:ext cx="121920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271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8" r:id="rId3"/>
    <p:sldLayoutId id="2147483673" r:id="rId4"/>
    <p:sldLayoutId id="2147483674" r:id="rId5"/>
    <p:sldLayoutId id="2147483676" r:id="rId6"/>
    <p:sldLayoutId id="2147483675" r:id="rId7"/>
    <p:sldLayoutId id="2147483677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DB06E92-4B42-895A-541E-C863D3580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4897120"/>
            <a:ext cx="2148840" cy="1339088"/>
          </a:xfrm>
        </p:spPr>
        <p:txBody>
          <a:bodyPr>
            <a:normAutofit fontScale="90000"/>
          </a:bodyPr>
          <a:lstStyle/>
          <a:p>
            <a:r>
              <a:rPr lang="en-US" dirty="0"/>
              <a:t>Zillow’s Home Value Prediction</a:t>
            </a:r>
            <a:br>
              <a:rPr lang="en-US" dirty="0"/>
            </a:b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4C85A66-57E3-D5B6-6901-EEC92CA8D4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Zillow Prize: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D27A7A-B511-B4CB-0C24-41E0629B2D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Dự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ngôi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nhà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Zillow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7B8059-DB81-B0DE-7911-3139FB54E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569" y="125186"/>
            <a:ext cx="6147815" cy="6607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2448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979BF1-E02E-2DC0-9950-C7E505851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  <a:t>Study music theory</a:t>
            </a:r>
            <a:b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</a:b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BF9C1A0-87F5-B2D0-E580-DBCC0E5D176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85216" y="182880"/>
            <a:ext cx="2432304" cy="356616"/>
          </a:xfrm>
        </p:spPr>
        <p:txBody>
          <a:bodyPr/>
          <a:lstStyle/>
          <a:p>
            <a:r>
              <a:rPr lang="en-US" dirty="0"/>
              <a:t>BELLOWS COLLEGE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3A9289-A8BE-3C59-F0DD-B298C424B0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School </a:t>
            </a:r>
            <a:r>
              <a:rPr lang="en-US" b="0" i="1" dirty="0">
                <a:latin typeface="Sagona Book" panose="02020503050505020204" pitchFamily="18" charset="0"/>
              </a:rPr>
              <a:t>of</a:t>
            </a:r>
            <a:r>
              <a:rPr lang="en-US" dirty="0"/>
              <a:t> Music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AB6A1AC-CF0A-38FF-B3FE-E9450DDAC31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B0A6A-F543-4021-C401-43270E1C0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400" b="0" dirty="0">
                <a:effectLst/>
                <a:latin typeface="Avenir Next LT Pro" panose="020B0504020202020204" pitchFamily="34" charset="77"/>
              </a:rPr>
              <a:t>Students at Bellows College spend hours each day learning, understanding, and utilizing </a:t>
            </a:r>
            <a:r>
              <a:rPr lang="en-US" sz="1400" b="0" dirty="0">
                <a:latin typeface="Avenir Next LT Pro" panose="020B0504020202020204" pitchFamily="34" charset="77"/>
              </a:rPr>
              <a:t>m</a:t>
            </a:r>
            <a:r>
              <a:rPr lang="en-US" sz="1400" b="0" dirty="0">
                <a:effectLst/>
                <a:latin typeface="Avenir Next LT Pro" panose="020B0504020202020204" pitchFamily="34" charset="77"/>
              </a:rPr>
              <a:t>usic theory in their studies.</a:t>
            </a:r>
            <a:endParaRPr lang="en-US" sz="1400" b="0" noProof="1">
              <a:latin typeface="Avenir Next LT Pro" panose="020B0504020202020204" pitchFamily="34" charset="77"/>
            </a:endParaRPr>
          </a:p>
          <a:p>
            <a:endParaRPr lang="en-US" dirty="0"/>
          </a:p>
        </p:txBody>
      </p:sp>
      <p:pic>
        <p:nvPicPr>
          <p:cNvPr id="9" name="Picture Placeholder 8" descr="Students studying in the library&#10;">
            <a:extLst>
              <a:ext uri="{FF2B5EF4-FFF2-40B4-BE49-F238E27FC236}">
                <a16:creationId xmlns:a16="http://schemas.microsoft.com/office/drawing/2014/main" id="{73FBF256-A570-FB41-AB48-6EEA03B8F9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147" r="147"/>
          <a:stretch/>
        </p:blipFill>
        <p:spPr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8CA131-4782-B7CC-758F-B881170D4F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Avenir Next LT Pro Demi" panose="020B0504020202020204" pitchFamily="34" charset="77"/>
              </a:rPr>
              <a:t>Students studying in the library</a:t>
            </a:r>
            <a:endParaRPr lang="en-US" sz="1200" noProof="1">
              <a:latin typeface="Avenir Next LT Pro Demi" panose="020B0504020202020204" pitchFamily="34" charset="77"/>
            </a:endParaRPr>
          </a:p>
        </p:txBody>
      </p:sp>
      <p:pic>
        <p:nvPicPr>
          <p:cNvPr id="10" name="Picture Placeholder 9" descr="Students gathered in amphitheater">
            <a:extLst>
              <a:ext uri="{FF2B5EF4-FFF2-40B4-BE49-F238E27FC236}">
                <a16:creationId xmlns:a16="http://schemas.microsoft.com/office/drawing/2014/main" id="{F1632FAE-D7F2-847C-B427-04F04BBAF8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70" r="70"/>
          <a:stretch/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B8CCE-9815-9384-B5A9-072F85FB59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effectLst/>
                <a:latin typeface="Avenir Next LT Pro Demi" panose="020B0504020202020204" pitchFamily="34" charset="77"/>
              </a:rPr>
              <a:t>Theater students in small group work</a:t>
            </a:r>
            <a:endParaRPr lang="en-US" sz="1200" noProof="1">
              <a:latin typeface="Avenir Next LT Pro Demi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61347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979BF1-E02E-2DC0-9950-C7E505851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  <a:t>Study music theory</a:t>
            </a:r>
            <a:b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</a:b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BF9C1A0-87F5-B2D0-E580-DBCC0E5D176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85216" y="182880"/>
            <a:ext cx="2432304" cy="356616"/>
          </a:xfrm>
        </p:spPr>
        <p:txBody>
          <a:bodyPr/>
          <a:lstStyle/>
          <a:p>
            <a:r>
              <a:rPr lang="en-US" dirty="0"/>
              <a:t>BELLOWS COLLEGE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3A9289-A8BE-3C59-F0DD-B298C424B0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School </a:t>
            </a:r>
            <a:r>
              <a:rPr lang="en-US" b="0" i="1" dirty="0">
                <a:latin typeface="Sagona Book" panose="02020503050505020204" pitchFamily="18" charset="0"/>
              </a:rPr>
              <a:t>of</a:t>
            </a:r>
            <a:r>
              <a:rPr lang="en-US" dirty="0"/>
              <a:t> Music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AB6A1AC-CF0A-38FF-B3FE-E9450DDAC31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B0A6A-F543-4021-C401-43270E1C0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400" b="0" dirty="0">
                <a:effectLst/>
                <a:latin typeface="Avenir Next LT Pro" panose="020B0504020202020204" pitchFamily="34" charset="77"/>
              </a:rPr>
              <a:t>Students at Bellows College spend hours each day learning, understanding, and utilizing </a:t>
            </a:r>
            <a:r>
              <a:rPr lang="en-US" sz="1400" b="0" dirty="0">
                <a:latin typeface="Avenir Next LT Pro" panose="020B0504020202020204" pitchFamily="34" charset="77"/>
              </a:rPr>
              <a:t>m</a:t>
            </a:r>
            <a:r>
              <a:rPr lang="en-US" sz="1400" b="0" dirty="0">
                <a:effectLst/>
                <a:latin typeface="Avenir Next LT Pro" panose="020B0504020202020204" pitchFamily="34" charset="77"/>
              </a:rPr>
              <a:t>usic theory in their studies.</a:t>
            </a:r>
            <a:endParaRPr lang="en-US" sz="1400" b="0" noProof="1">
              <a:latin typeface="Avenir Next LT Pro" panose="020B0504020202020204" pitchFamily="34" charset="77"/>
            </a:endParaRPr>
          </a:p>
          <a:p>
            <a:endParaRPr lang="en-US" dirty="0"/>
          </a:p>
        </p:txBody>
      </p:sp>
      <p:pic>
        <p:nvPicPr>
          <p:cNvPr id="9" name="Picture Placeholder 8" descr="Students studying in the library&#10;">
            <a:extLst>
              <a:ext uri="{FF2B5EF4-FFF2-40B4-BE49-F238E27FC236}">
                <a16:creationId xmlns:a16="http://schemas.microsoft.com/office/drawing/2014/main" id="{73FBF256-A570-FB41-AB48-6EEA03B8F9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147" r="147"/>
          <a:stretch/>
        </p:blipFill>
        <p:spPr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8CA131-4782-B7CC-758F-B881170D4F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200" dirty="0">
                <a:effectLst/>
                <a:latin typeface="Avenir Next LT Pro Demi" panose="020B0504020202020204" pitchFamily="34" charset="77"/>
              </a:rPr>
              <a:t>Students studying in the library</a:t>
            </a:r>
            <a:endParaRPr lang="en-US" sz="1200" noProof="1">
              <a:latin typeface="Avenir Next LT Pro Demi" panose="020B0504020202020204" pitchFamily="34" charset="77"/>
            </a:endParaRPr>
          </a:p>
        </p:txBody>
      </p:sp>
      <p:pic>
        <p:nvPicPr>
          <p:cNvPr id="10" name="Picture Placeholder 9" descr="Students gathered in amphitheater">
            <a:extLst>
              <a:ext uri="{FF2B5EF4-FFF2-40B4-BE49-F238E27FC236}">
                <a16:creationId xmlns:a16="http://schemas.microsoft.com/office/drawing/2014/main" id="{F1632FAE-D7F2-847C-B427-04F04BBAF82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70" r="70"/>
          <a:stretch/>
        </p:blipFill>
        <p:spPr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B8CCE-9815-9384-B5A9-072F85FB59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effectLst/>
                <a:latin typeface="Avenir Next LT Pro Demi" panose="020B0504020202020204" pitchFamily="34" charset="77"/>
              </a:rPr>
              <a:t>Theater students in small group work</a:t>
            </a:r>
            <a:endParaRPr lang="en-US" sz="1200" noProof="1">
              <a:latin typeface="Avenir Next LT Pro Demi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06710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ED9117D-A7C1-D238-D943-76B7C8D2C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the</a:t>
            </a:r>
            <a:br>
              <a:rPr lang="en-US" dirty="0"/>
            </a:br>
            <a:r>
              <a:rPr lang="en-US" dirty="0"/>
              <a:t>school of music</a:t>
            </a:r>
            <a:br>
              <a:rPr lang="en-US" noProof="1"/>
            </a:br>
            <a:endParaRPr lang="en-US" dirty="0"/>
          </a:p>
        </p:txBody>
      </p:sp>
      <p:pic>
        <p:nvPicPr>
          <p:cNvPr id="5" name="Picture Placeholder 4" descr="Person playing the saxophone">
            <a:extLst>
              <a:ext uri="{FF2B5EF4-FFF2-40B4-BE49-F238E27FC236}">
                <a16:creationId xmlns:a16="http://schemas.microsoft.com/office/drawing/2014/main" id="{E29FCE8D-DB4E-020E-B0FD-D7EF6197D27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57" r="57"/>
          <a:stretch/>
        </p:blipFill>
        <p:spPr/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DA42FB6-D65D-045D-2633-8B8C8EE7C9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Thank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D51CE90-47D6-5556-79B4-BFA8E55547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1797169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F72B1C0-F069-3013-A6D3-3F710A20E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noProof="1"/>
            </a:br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463BFD20-CCFE-80B4-D5C5-A0B8C10CD33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48304E4-70C0-6AF8-384D-333FDF21004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E8209056-E758-A072-B094-7C42A5794E19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97E7A93B-03D1-40CF-B4D6-CA919F2B8BA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699140-3462-2A73-419A-43F55F7118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70132" y="5276690"/>
            <a:ext cx="3107918" cy="666702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noProof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 chính xác và khái quát hóa của mô hình : MAE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EB960679-74AE-54D9-E8EE-F207ECEA66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7322" y="682906"/>
            <a:ext cx="3391381" cy="3784922"/>
          </a:xfrm>
        </p:spPr>
        <p:txBody>
          <a:bodyPr/>
          <a:lstStyle/>
          <a:p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OVERVIEW</a:t>
            </a:r>
          </a:p>
          <a:p>
            <a:endParaRPr lang="en-US" sz="2000" b="1" dirty="0">
              <a:solidFill>
                <a:schemeClr val="accent2"/>
              </a:solidFill>
            </a:endParaRPr>
          </a:p>
          <a:p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Cải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lỗi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dư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Zestimate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412462-194A-728B-32E3-60EDAD2D6FA1}"/>
              </a:ext>
            </a:extLst>
          </p:cNvPr>
          <p:cNvSpPr txBox="1"/>
          <p:nvPr/>
        </p:nvSpPr>
        <p:spPr>
          <a:xfrm>
            <a:off x="4092113" y="1215342"/>
            <a:ext cx="5020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 err="1">
                <a:solidFill>
                  <a:schemeClr val="accent2"/>
                </a:solidFill>
              </a:rPr>
              <a:t>STAKEHOLERS</a:t>
            </a:r>
            <a:endParaRPr lang="en-US" sz="1800" b="1" dirty="0">
              <a:solidFill>
                <a:schemeClr val="accent2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959290-571B-EE63-D842-AA9F7790076C}"/>
              </a:ext>
            </a:extLst>
          </p:cNvPr>
          <p:cNvSpPr txBox="1"/>
          <p:nvPr/>
        </p:nvSpPr>
        <p:spPr>
          <a:xfrm>
            <a:off x="4092112" y="2660904"/>
            <a:ext cx="5020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</a:rPr>
              <a:t>ASSUMPTIONS &amp; DEPENDENCIES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A75523-E0E2-164C-D5ED-DECA26284D61}"/>
              </a:ext>
            </a:extLst>
          </p:cNvPr>
          <p:cNvSpPr txBox="1"/>
          <p:nvPr/>
        </p:nvSpPr>
        <p:spPr>
          <a:xfrm>
            <a:off x="4092112" y="3030236"/>
            <a:ext cx="4581187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Assumptions: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sẵn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liệu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Biến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dự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đoán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Phương pháp mô hình hóa 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ổn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tạm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thời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Chất lượng dữ liệu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1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Dependencies: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cậy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sẵn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nhất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quán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cụ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làm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sạch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tiền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xử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lý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dữ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liệu</a:t>
            </a:r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Số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chuẩn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sz="18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158C4E-6D58-8B18-5EFD-DF3DDAC99254}"/>
              </a:ext>
            </a:extLst>
          </p:cNvPr>
          <p:cNvSpPr txBox="1"/>
          <p:nvPr/>
        </p:nvSpPr>
        <p:spPr>
          <a:xfrm>
            <a:off x="9171432" y="1215342"/>
            <a:ext cx="20747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</a:rPr>
              <a:t>SCOPE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9A96094-741E-FFD1-FFB3-41C1544C71AD}"/>
              </a:ext>
            </a:extLst>
          </p:cNvPr>
          <p:cNvSpPr txBox="1"/>
          <p:nvPr/>
        </p:nvSpPr>
        <p:spPr>
          <a:xfrm>
            <a:off x="9171431" y="2503662"/>
            <a:ext cx="61167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</a:rPr>
              <a:t>IMPACT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A912D18-F8BD-05DC-7645-C8687176784B}"/>
              </a:ext>
            </a:extLst>
          </p:cNvPr>
          <p:cNvSpPr txBox="1"/>
          <p:nvPr/>
        </p:nvSpPr>
        <p:spPr>
          <a:xfrm>
            <a:off x="8625246" y="4880052"/>
            <a:ext cx="39396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</a:rPr>
              <a:t>CRITICAL SUCCESS FACTOR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C4DDFA-2E8D-B77C-5143-BF42C1A3C711}"/>
              </a:ext>
            </a:extLst>
          </p:cNvPr>
          <p:cNvSpPr txBox="1"/>
          <p:nvPr/>
        </p:nvSpPr>
        <p:spPr>
          <a:xfrm>
            <a:off x="14084" y="2718612"/>
            <a:ext cx="77376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</a:rPr>
              <a:t>      MVP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A0B2C4-1371-7064-D64B-4598C149644D}"/>
              </a:ext>
            </a:extLst>
          </p:cNvPr>
          <p:cNvSpPr txBox="1"/>
          <p:nvPr/>
        </p:nvSpPr>
        <p:spPr>
          <a:xfrm>
            <a:off x="320634" y="1215342"/>
            <a:ext cx="1110068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</a:rPr>
              <a:t>PROBLEM STATEMENT/</a:t>
            </a:r>
          </a:p>
          <a:p>
            <a:r>
              <a:rPr lang="en-US" sz="1800" b="1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</a:t>
            </a:r>
            <a:r>
              <a:rPr lang="en-US" b="1" dirty="0">
                <a:solidFill>
                  <a:schemeClr val="accent2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Khách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muốn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biết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90275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dòng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                                                             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trị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ngôi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nhà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họ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n-US" sz="1800" b="1" dirty="0">
                <a:solidFill>
                  <a:schemeClr val="accent2"/>
                </a:solidFill>
              </a:rPr>
              <a:t>                                                                                                                                                          </a:t>
            </a:r>
            <a:endParaRPr lang="en-US" dirty="0"/>
          </a:p>
          <a:p>
            <a:endParaRPr lang="en-US" sz="1800" b="1" dirty="0">
              <a:solidFill>
                <a:schemeClr val="accent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05F375-9BC1-668C-B59B-1EAD490164A4}"/>
              </a:ext>
            </a:extLst>
          </p:cNvPr>
          <p:cNvSpPr txBox="1"/>
          <p:nvPr/>
        </p:nvSpPr>
        <p:spPr>
          <a:xfrm>
            <a:off x="8485678" y="2968090"/>
            <a:ext cx="380381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Tiến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bộ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dự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đoán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Cải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thiện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bất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động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sản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Tính minh bạch và hiệu quả của thị trường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0DEDA0-5420-B070-72F7-0099DCC1E8B9}"/>
              </a:ext>
            </a:extLst>
          </p:cNvPr>
          <p:cNvSpPr txBox="1"/>
          <p:nvPr/>
        </p:nvSpPr>
        <p:spPr>
          <a:xfrm>
            <a:off x="223274" y="3113886"/>
            <a:ext cx="77376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Cơ sở hạ tầng dữ liệu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DF2A2A-3BE7-3F3C-CD7F-C432FE9DC389}"/>
              </a:ext>
            </a:extLst>
          </p:cNvPr>
          <p:cNvSpPr txBox="1"/>
          <p:nvPr/>
        </p:nvSpPr>
        <p:spPr>
          <a:xfrm>
            <a:off x="200491" y="3492198"/>
            <a:ext cx="77376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Mô hình cơ sở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21FC71-BE79-ABCE-DE33-9FEBBDB7CF1E}"/>
              </a:ext>
            </a:extLst>
          </p:cNvPr>
          <p:cNvSpPr txBox="1"/>
          <p:nvPr/>
        </p:nvSpPr>
        <p:spPr>
          <a:xfrm>
            <a:off x="197376" y="3887472"/>
            <a:ext cx="77376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Số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32641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979BF1-E02E-2DC0-9950-C7E505851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</a:b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3A9289-A8BE-3C59-F0DD-B298C424B0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163825" y="0"/>
            <a:ext cx="5362658" cy="194755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MINING GOALS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AB6A1AC-CF0A-38FF-B3FE-E9450DDAC31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B0A6A-F543-4021-C401-43270E1C0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8CA131-4782-B7CC-758F-B881170D4F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C29E9707-85A1-65E8-0EE3-F5FD25F0DC7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FC2784-B6C1-AD8D-2ED5-30E7229D7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2933" y="2919182"/>
            <a:ext cx="1402563" cy="14025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E8E5AF-9824-80DC-8E72-ABD6E7414E9A}"/>
              </a:ext>
            </a:extLst>
          </p:cNvPr>
          <p:cNvSpPr txBox="1"/>
          <p:nvPr/>
        </p:nvSpPr>
        <p:spPr>
          <a:xfrm>
            <a:off x="1247172" y="4387445"/>
            <a:ext cx="6198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b="1" i="0">
                <a:effectLst/>
                <a:latin typeface="__Inter_aaf875"/>
              </a:rPr>
              <a:t>Phát hiện bất thường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903E07-48D0-86DA-0A38-7F3997B46769}"/>
              </a:ext>
            </a:extLst>
          </p:cNvPr>
          <p:cNvSpPr txBox="1"/>
          <p:nvPr/>
        </p:nvSpPr>
        <p:spPr>
          <a:xfrm>
            <a:off x="3990372" y="4434840"/>
            <a:ext cx="6198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 err="1">
                <a:effectLst/>
                <a:latin typeface="__Inter_aaf875"/>
              </a:rPr>
              <a:t>Lựa</a:t>
            </a:r>
            <a:r>
              <a:rPr lang="en-US" b="1" i="0" dirty="0">
                <a:effectLst/>
                <a:latin typeface="__Inter_aaf875"/>
              </a:rPr>
              <a:t> </a:t>
            </a:r>
            <a:r>
              <a:rPr lang="en-US" b="1" i="0" dirty="0" err="1">
                <a:effectLst/>
                <a:latin typeface="__Inter_aaf875"/>
              </a:rPr>
              <a:t>chọn</a:t>
            </a:r>
            <a:r>
              <a:rPr lang="en-US" b="1" i="0" dirty="0">
                <a:effectLst/>
                <a:latin typeface="__Inter_aaf875"/>
              </a:rPr>
              <a:t> </a:t>
            </a:r>
            <a:r>
              <a:rPr lang="en-US" b="1" i="0" dirty="0" err="1">
                <a:effectLst/>
                <a:latin typeface="__Inter_aaf875"/>
              </a:rPr>
              <a:t>tính</a:t>
            </a:r>
            <a:r>
              <a:rPr lang="en-US" b="1" i="0" dirty="0">
                <a:effectLst/>
                <a:latin typeface="__Inter_aaf875"/>
              </a:rPr>
              <a:t> </a:t>
            </a:r>
            <a:r>
              <a:rPr lang="en-US" b="1" i="0" dirty="0" err="1">
                <a:effectLst/>
                <a:latin typeface="__Inter_aaf875"/>
              </a:rPr>
              <a:t>năng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8DF2B3-35E1-4397-7889-1BC3BE86ECCA}"/>
              </a:ext>
            </a:extLst>
          </p:cNvPr>
          <p:cNvSpPr txBox="1"/>
          <p:nvPr/>
        </p:nvSpPr>
        <p:spPr>
          <a:xfrm>
            <a:off x="6610707" y="4482235"/>
            <a:ext cx="6198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b="1" i="0" dirty="0">
                <a:effectLst/>
                <a:latin typeface="__Inter_aaf875"/>
              </a:rPr>
              <a:t>Tối ưu hóa mô hình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72EBEDF-4AC0-5973-0BD8-496689CDFD43}"/>
              </a:ext>
            </a:extLst>
          </p:cNvPr>
          <p:cNvSpPr txBox="1"/>
          <p:nvPr/>
        </p:nvSpPr>
        <p:spPr>
          <a:xfrm>
            <a:off x="9171432" y="4438240"/>
            <a:ext cx="65570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 err="1">
                <a:effectLst/>
                <a:latin typeface="__Inter_aaf875"/>
              </a:rPr>
              <a:t>Đánh</a:t>
            </a:r>
            <a:r>
              <a:rPr lang="en-US" b="1" i="0" dirty="0">
                <a:effectLst/>
                <a:latin typeface="__Inter_aaf875"/>
              </a:rPr>
              <a:t> </a:t>
            </a:r>
            <a:r>
              <a:rPr lang="en-US" b="1" i="0" dirty="0" err="1">
                <a:effectLst/>
                <a:latin typeface="__Inter_aaf875"/>
              </a:rPr>
              <a:t>giá</a:t>
            </a:r>
            <a:r>
              <a:rPr lang="en-US" b="1" i="0" dirty="0">
                <a:effectLst/>
                <a:latin typeface="__Inter_aaf875"/>
              </a:rPr>
              <a:t> </a:t>
            </a:r>
            <a:r>
              <a:rPr lang="en-US" b="1" i="0" dirty="0" err="1">
                <a:effectLst/>
                <a:latin typeface="__Inter_aaf875"/>
              </a:rPr>
              <a:t>hiệu</a:t>
            </a:r>
            <a:r>
              <a:rPr lang="en-US" b="1" i="0" dirty="0">
                <a:effectLst/>
                <a:latin typeface="__Inter_aaf875"/>
              </a:rPr>
              <a:t> </a:t>
            </a:r>
            <a:r>
              <a:rPr lang="en-US" b="1" i="0" dirty="0" err="1">
                <a:effectLst/>
                <a:latin typeface="__Inter_aaf875"/>
              </a:rPr>
              <a:t>suất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3CD3421-A2E8-1D26-F749-8F4CEB460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022" y="2640828"/>
            <a:ext cx="1699222" cy="169922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303B8DC-9E50-62FC-40B5-F37741490B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2237" y="2919222"/>
            <a:ext cx="1300734" cy="130073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419045C-EC97-B73B-45B3-F718F0CD99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3705" y="2785886"/>
            <a:ext cx="1567406" cy="1567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946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979BF1-E02E-2DC0-9950-C7E505851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</a:b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BF9C1A0-87F5-B2D0-E580-DBCC0E5D176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85216" y="182880"/>
            <a:ext cx="2432304" cy="356616"/>
          </a:xfrm>
        </p:spPr>
        <p:txBody>
          <a:bodyPr/>
          <a:lstStyle/>
          <a:p>
            <a:r>
              <a:rPr lang="en-US" dirty="0"/>
              <a:t>BELLOWS COLLEGE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AB6A1AC-CF0A-38FF-B3FE-E9450DDAC31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B0A6A-F543-4021-C401-43270E1C0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8CA131-4782-B7CC-758F-B881170D4F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B8CCE-9815-9384-B5A9-072F85FB59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9682FEE-F980-1919-BFD7-D37D12851A1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163824" y="0"/>
            <a:ext cx="4578096" cy="5394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70041A-24B4-E382-67FF-DF3E7D32F3B3}"/>
              </a:ext>
            </a:extLst>
          </p:cNvPr>
          <p:cNvSpPr txBox="1"/>
          <p:nvPr/>
        </p:nvSpPr>
        <p:spPr>
          <a:xfrm>
            <a:off x="3017520" y="473841"/>
            <a:ext cx="755567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/>
              <a:t>Data preparation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22AB33-AB92-D252-B533-4EF77AFF7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837" y="1385006"/>
            <a:ext cx="8559526" cy="499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750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979BF1-E02E-2DC0-9950-C7E505851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</a:b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BF9C1A0-87F5-B2D0-E580-DBCC0E5D176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85216" y="182880"/>
            <a:ext cx="2432304" cy="35661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3A9289-A8BE-3C59-F0DD-B298C424B0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AB6A1AC-CF0A-38FF-B3FE-E9450DDAC31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B0A6A-F543-4021-C401-43270E1C0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58939" y="1377538"/>
            <a:ext cx="4809507" cy="1109629"/>
          </a:xfrm>
        </p:spPr>
        <p:txBody>
          <a:bodyPr/>
          <a:lstStyle/>
          <a:p>
            <a:r>
              <a:rPr lang="en-US" sz="3600" b="1" dirty="0">
                <a:solidFill>
                  <a:schemeClr val="accent2"/>
                </a:solidFill>
              </a:rPr>
              <a:t>DATASET OVERVIEW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8CA131-4782-B7CC-758F-B881170D4F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B8CCE-9815-9384-B5A9-072F85FB59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43418E-51A1-9C05-68C7-69DD3C31FC89}"/>
              </a:ext>
            </a:extLst>
          </p:cNvPr>
          <p:cNvSpPr txBox="1"/>
          <p:nvPr/>
        </p:nvSpPr>
        <p:spPr>
          <a:xfrm>
            <a:off x="6805913" y="2520271"/>
            <a:ext cx="29631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Mono_39ee94"/>
              </a:rPr>
              <a:t>train_raw_df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Mono_39ee94"/>
              </a:rPr>
              <a:t> </a:t>
            </a: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Mono_39ee94"/>
              </a:rPr>
              <a:t>có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Mono_39ee94"/>
              </a:rPr>
              <a:t> </a:t>
            </a: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Mono_39ee94"/>
              </a:rPr>
              <a:t>tổng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Mono_39ee94"/>
              </a:rPr>
              <a:t> </a:t>
            </a: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Mono_39ee94"/>
              </a:rPr>
              <a:t>cộng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Mono_39ee94"/>
              </a:rPr>
              <a:t> 90275</a:t>
            </a:r>
            <a:r>
              <a:rPr lang="en-US" dirty="0">
                <a:solidFill>
                  <a:srgbClr val="151515"/>
                </a:solidFill>
                <a:highlight>
                  <a:srgbClr val="F9F9F9"/>
                </a:highlight>
                <a:latin typeface="__Roboto_Mono_39ee94"/>
              </a:rPr>
              <a:t> </a:t>
            </a:r>
            <a:r>
              <a:rPr lang="en-US" dirty="0" err="1">
                <a:solidFill>
                  <a:srgbClr val="151515"/>
                </a:solidFill>
                <a:highlight>
                  <a:srgbClr val="F9F9F9"/>
                </a:highlight>
                <a:latin typeface="__Roboto_Mono_39ee94"/>
              </a:rPr>
              <a:t>bản</a:t>
            </a:r>
            <a:r>
              <a:rPr lang="en-US" dirty="0">
                <a:solidFill>
                  <a:srgbClr val="151515"/>
                </a:solidFill>
                <a:highlight>
                  <a:srgbClr val="F9F9F9"/>
                </a:highlight>
                <a:latin typeface="__Roboto_Mono_39ee94"/>
              </a:rPr>
              <a:t> </a:t>
            </a:r>
            <a:r>
              <a:rPr lang="en-US" dirty="0" err="1">
                <a:solidFill>
                  <a:srgbClr val="151515"/>
                </a:solidFill>
                <a:highlight>
                  <a:srgbClr val="F9F9F9"/>
                </a:highlight>
                <a:latin typeface="__Roboto_Mono_39ee94"/>
              </a:rPr>
              <a:t>ghi</a:t>
            </a:r>
            <a:r>
              <a:rPr lang="en-US" dirty="0">
                <a:solidFill>
                  <a:srgbClr val="151515"/>
                </a:solidFill>
                <a:highlight>
                  <a:srgbClr val="F9F9F9"/>
                </a:highlight>
                <a:latin typeface="__Roboto_Mono_39ee94"/>
              </a:rPr>
              <a:t>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BDD876-63D5-6FCF-EE24-5CA711463840}"/>
              </a:ext>
            </a:extLst>
          </p:cNvPr>
          <p:cNvSpPr txBox="1"/>
          <p:nvPr/>
        </p:nvSpPr>
        <p:spPr>
          <a:xfrm>
            <a:off x="6805913" y="3199707"/>
            <a:ext cx="255545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property_raw_df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 </a:t>
            </a: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có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 </a:t>
            </a: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tông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 </a:t>
            </a: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cộng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 2985217 </a:t>
            </a: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bản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 </a:t>
            </a:r>
            <a:r>
              <a:rPr lang="en-US" b="0" i="0" dirty="0" err="1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ghi</a:t>
            </a:r>
            <a:r>
              <a:rPr lang="en-US" b="0" i="0" dirty="0">
                <a:solidFill>
                  <a:srgbClr val="151515"/>
                </a:solidFill>
                <a:effectLst/>
                <a:highlight>
                  <a:srgbClr val="FFFFFF"/>
                </a:highlight>
                <a:latin typeface="__Roboto_Mono_39ee94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51515"/>
                </a:solidFill>
                <a:highlight>
                  <a:srgbClr val="FFFFFF"/>
                </a:highlight>
                <a:latin typeface="__Roboto_Mono_39ee94"/>
              </a:rPr>
              <a:t>Variable competition is “log error”.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151515"/>
                </a:solidFill>
                <a:highlight>
                  <a:srgbClr val="FFFFFF"/>
                </a:highlight>
                <a:latin typeface="__Roboto_Mono_39ee94"/>
              </a:rPr>
              <a:t>Có</a:t>
            </a:r>
            <a:r>
              <a:rPr lang="en-US" dirty="0">
                <a:solidFill>
                  <a:srgbClr val="151515"/>
                </a:solidFill>
                <a:highlight>
                  <a:srgbClr val="FFFFFF"/>
                </a:highlight>
                <a:latin typeface="__Roboto_Mono_39ee94"/>
              </a:rPr>
              <a:t> 60 </a:t>
            </a:r>
            <a:r>
              <a:rPr lang="en-US" dirty="0" err="1">
                <a:solidFill>
                  <a:srgbClr val="151515"/>
                </a:solidFill>
                <a:highlight>
                  <a:srgbClr val="FFFFFF"/>
                </a:highlight>
                <a:latin typeface="__Roboto_Mono_39ee94"/>
              </a:rPr>
              <a:t>biến</a:t>
            </a:r>
            <a:r>
              <a:rPr lang="en-US" dirty="0">
                <a:solidFill>
                  <a:srgbClr val="151515"/>
                </a:solidFill>
                <a:highlight>
                  <a:srgbClr val="FFFFFF"/>
                </a:highlight>
                <a:latin typeface="__Roboto_Mono_39ee94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1465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979BF1-E02E-2DC0-9950-C7E505851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</a:b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BF9C1A0-87F5-B2D0-E580-DBCC0E5D176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85216" y="182880"/>
            <a:ext cx="2432304" cy="35661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3A9289-A8BE-3C59-F0DD-B298C424B0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32510" y="902525"/>
            <a:ext cx="5379522" cy="943969"/>
          </a:xfrm>
        </p:spPr>
        <p:txBody>
          <a:bodyPr>
            <a:noAutofit/>
          </a:bodyPr>
          <a:lstStyle/>
          <a:p>
            <a:r>
              <a:rPr lang="en-US" sz="3600" dirty="0"/>
              <a:t>Feature selection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AB6A1AC-CF0A-38FF-B3FE-E9450DDAC31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B0A6A-F543-4021-C401-43270E1C0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3053" y="1846494"/>
            <a:ext cx="4678964" cy="3202684"/>
          </a:xfrm>
        </p:spPr>
        <p:txBody>
          <a:bodyPr/>
          <a:lstStyle/>
          <a:p>
            <a:r>
              <a:rPr lang="vi-VN" sz="1800" b="0" i="0" dirty="0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5506ec"/>
              </a:rPr>
              <a:t>Trước hết hãy nhìn vào các cột mục tiêu để xem có thiếu giá trị không</a:t>
            </a:r>
            <a:endParaRPr lang="en-US" sz="1800" b="0" i="0" dirty="0">
              <a:solidFill>
                <a:srgbClr val="151515"/>
              </a:solidFill>
              <a:effectLst/>
              <a:highlight>
                <a:srgbClr val="F9F9F9"/>
              </a:highlight>
              <a:latin typeface="__Roboto_5506ec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800" b="0" i="0" dirty="0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5506ec"/>
              </a:rPr>
              <a:t>Có vẻ như cột mục tiêu bị thiếu giá trị, điều này sẽ không tốt cho việc đào tạo mô </a:t>
            </a:r>
            <a:r>
              <a:rPr lang="vi-VN" sz="1800" b="0" i="0" dirty="0" err="1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5506ec"/>
              </a:rPr>
              <a:t>hìn</a:t>
            </a:r>
            <a:r>
              <a:rPr lang="en-US" sz="1800" b="0" i="0" dirty="0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5506ec"/>
              </a:rPr>
              <a:t>h.</a:t>
            </a:r>
            <a:endParaRPr lang="vi-VN" sz="1800" b="0" i="0" dirty="0">
              <a:solidFill>
                <a:srgbClr val="151515"/>
              </a:solidFill>
              <a:effectLst/>
              <a:highlight>
                <a:srgbClr val="F9F9F9"/>
              </a:highlight>
              <a:latin typeface="__Roboto_5506ec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vi-VN" sz="1800" b="0" i="0" dirty="0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5506ec"/>
              </a:rPr>
              <a:t>Xóa tất cả các hàng có giá trị </a:t>
            </a:r>
            <a:r>
              <a:rPr lang="vi-VN" sz="1800" b="0" i="0" dirty="0" err="1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5506ec"/>
              </a:rPr>
              <a:t>null</a:t>
            </a:r>
            <a:r>
              <a:rPr lang="en-US" sz="1800" b="0" i="0" dirty="0">
                <a:solidFill>
                  <a:srgbClr val="151515"/>
                </a:solidFill>
                <a:effectLst/>
                <a:highlight>
                  <a:srgbClr val="F9F9F9"/>
                </a:highlight>
                <a:latin typeface="__Roboto_5506ec"/>
              </a:rPr>
              <a:t>.</a:t>
            </a:r>
            <a:endParaRPr lang="vi-VN" sz="1800" b="0" i="0" dirty="0">
              <a:solidFill>
                <a:srgbClr val="151515"/>
              </a:solidFill>
              <a:effectLst/>
              <a:highlight>
                <a:srgbClr val="F9F9F9"/>
              </a:highlight>
              <a:latin typeface="__Roboto_5506ec"/>
            </a:endParaRP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8CA131-4782-B7CC-758F-B881170D4F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B8CCE-9815-9384-B5A9-072F85FB59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6B0C24D-EAB0-0113-37D7-BF064E8F6C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510" y="1994336"/>
            <a:ext cx="65" cy="276999"/>
          </a:xfrm>
          <a:prstGeom prst="rect">
            <a:avLst/>
          </a:prstGeom>
          <a:solidFill>
            <a:srgbClr val="F9F9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C12B000-BB33-C3CB-BB47-06EE9D437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4267" y="1611828"/>
            <a:ext cx="7030551" cy="343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663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979BF1-E02E-2DC0-9950-C7E505851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</a:b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BF9C1A0-87F5-B2D0-E580-DBCC0E5D176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85216" y="182880"/>
            <a:ext cx="2432304" cy="35661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3A9289-A8BE-3C59-F0DD-B298C424B0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83679" y="850986"/>
            <a:ext cx="4650377" cy="1298448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accent2"/>
                </a:solidFill>
              </a:rPr>
              <a:t>Proportion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AB6A1AC-CF0A-38FF-B3FE-E9450DDAC31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B0A6A-F543-4021-C401-43270E1C0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8CA131-4782-B7CC-758F-B881170D4F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B8CCE-9815-9384-B5A9-072F85FB59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83680" y="5952744"/>
            <a:ext cx="5020056" cy="576072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endParaRPr lang="en-US" sz="1200" noProof="1">
              <a:latin typeface="Avenir Next LT Pro Demi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00116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979BF1-E02E-2DC0-9950-C7E505851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</a:b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BF9C1A0-87F5-B2D0-E580-DBCC0E5D176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85216" y="182880"/>
            <a:ext cx="2432304" cy="35661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3A9289-A8BE-3C59-F0DD-B298C424B0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83679" y="850986"/>
            <a:ext cx="4650377" cy="1298448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chemeClr val="accent2"/>
                </a:solidFill>
              </a:rPr>
              <a:t>ACHIEVING DATA BALANCE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AB6A1AC-CF0A-38FF-B3FE-E9450DDAC31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B0A6A-F543-4021-C401-43270E1C0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8CA131-4782-B7CC-758F-B881170D4F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B8CCE-9815-9384-B5A9-072F85FB59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583680" y="5952744"/>
            <a:ext cx="5020056" cy="576072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endParaRPr lang="en-US" sz="1200" noProof="1">
              <a:latin typeface="Avenir Next LT Pro Demi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97643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979BF1-E02E-2DC0-9950-C7E505851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8234" y="2315688"/>
            <a:ext cx="4678878" cy="820704"/>
          </a:xfrm>
        </p:spPr>
        <p:txBody>
          <a:bodyPr/>
          <a:lstStyle/>
          <a:p>
            <a:r>
              <a:rPr lang="en-US" sz="7200" noProof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SOLUTION</a:t>
            </a:r>
            <a:br>
              <a:rPr lang="en-US" noProof="1">
                <a:solidFill>
                  <a:schemeClr val="accent2"/>
                </a:solidFill>
                <a:latin typeface="Avenir Next LT Pro Demi" panose="020B0504020202020204" pitchFamily="34" charset="77"/>
              </a:rPr>
            </a:b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1BF9C1A0-87F5-B2D0-E580-DBCC0E5D176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585216" y="182880"/>
            <a:ext cx="2432304" cy="35661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53A9289-A8BE-3C59-F0DD-B298C424B09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4AB6A1AC-CF0A-38FF-B3FE-E9450DDAC316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9171432" y="182880"/>
            <a:ext cx="2432304" cy="356616"/>
          </a:xfrm>
        </p:spPr>
        <p:txBody>
          <a:bodyPr/>
          <a:lstStyle/>
          <a:p>
            <a:fld id="{97E7A93B-03D1-40CF-B4D6-CA919F2B8BA7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2B0A6A-F543-4021-C401-43270E1C03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8CA131-4782-B7CC-758F-B881170D4F8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sz="1200" noProof="1">
              <a:latin typeface="Avenir Next LT Pro Demi" panose="020B0504020202020204" pitchFamily="34" charset="77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B8CCE-9815-9384-B5A9-072F85FB596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endParaRPr lang="en-US" sz="1200" noProof="1">
              <a:latin typeface="Avenir Next LT Pro Demi" panose="020B0504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32381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4488694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FFC4"/>
      </a:accent1>
      <a:accent2>
        <a:srgbClr val="007DFF"/>
      </a:accent2>
      <a:accent3>
        <a:srgbClr val="FF0057"/>
      </a:accent3>
      <a:accent4>
        <a:srgbClr val="CEFF00"/>
      </a:accent4>
      <a:accent5>
        <a:srgbClr val="00C4FF"/>
      </a:accent5>
      <a:accent6>
        <a:srgbClr val="FF3FCA"/>
      </a:accent6>
      <a:hlink>
        <a:srgbClr val="0563C1"/>
      </a:hlink>
      <a:folHlink>
        <a:srgbClr val="954F72"/>
      </a:folHlink>
    </a:clrScheme>
    <a:fontScheme name="Custom 88">
      <a:majorFont>
        <a:latin typeface="Avenir Next LT Pro Dem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4886940_win32" id="{0547393E-9F3E-4642-B94F-1FF61AE53CA9}" vid="{C4AF1365-F5B2-4E64-814D-C361C9535C2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bbe80833-1c99-4d30-9b44-659803660b33" xsi:nil="true"/>
    <_activity xmlns="bbe80833-1c99-4d30-9b44-659803660b3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684888C95D7514AA487A9127C6963FF" ma:contentTypeVersion="13" ma:contentTypeDescription="Create a new document." ma:contentTypeScope="" ma:versionID="eb9e5a2f9565a1f27647dbf33648a524">
  <xsd:schema xmlns:xsd="http://www.w3.org/2001/XMLSchema" xmlns:xs="http://www.w3.org/2001/XMLSchema" xmlns:p="http://schemas.microsoft.com/office/2006/metadata/properties" xmlns:ns3="bbe80833-1c99-4d30-9b44-659803660b33" xmlns:ns4="2b653695-5d92-459e-a831-1c01c5c7b1cd" targetNamespace="http://schemas.microsoft.com/office/2006/metadata/properties" ma:root="true" ma:fieldsID="9fa7419bc2b5d9c8563debb868feaaec" ns3:_="" ns4:_="">
    <xsd:import namespace="bbe80833-1c99-4d30-9b44-659803660b33"/>
    <xsd:import namespace="2b653695-5d92-459e-a831-1c01c5c7b1c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GenerationTime" minOccurs="0"/>
                <xsd:element ref="ns3:MediaServiceEventHashCode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e80833-1c99-4d30-9b44-659803660b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653695-5d92-459e-a831-1c01c5c7b1c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F443F43-9D7F-4F63-84DC-9910014A5446}">
  <ds:schemaRefs>
    <ds:schemaRef ds:uri="bbe80833-1c99-4d30-9b44-659803660b33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2b653695-5d92-459e-a831-1c01c5c7b1cd"/>
    <ds:schemaRef ds:uri="http://schemas.microsoft.com/office/infopath/2007/PartnerControl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8202BC9-E516-4EEC-9752-1EA71BE5B0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B2EFE41-A16E-4005-B227-30FDCFB30F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be80833-1c99-4d30-9b44-659803660b33"/>
    <ds:schemaRef ds:uri="2b653695-5d92-459e-a831-1c01c5c7b1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389</Words>
  <Application>Microsoft Office PowerPoint</Application>
  <PresentationFormat>Widescreen</PresentationFormat>
  <Paragraphs>87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__Inter_aaf875</vt:lpstr>
      <vt:lpstr>__Roboto_5506ec</vt:lpstr>
      <vt:lpstr>__Roboto_Mono_39ee94</vt:lpstr>
      <vt:lpstr>Arial</vt:lpstr>
      <vt:lpstr>Avenir Next LT Pro</vt:lpstr>
      <vt:lpstr>Avenir Next LT Pro Demi</vt:lpstr>
      <vt:lpstr>Calibri</vt:lpstr>
      <vt:lpstr>Century Gothic</vt:lpstr>
      <vt:lpstr>Sagona Book</vt:lpstr>
      <vt:lpstr>Sagona ExtraLight</vt:lpstr>
      <vt:lpstr>Office Theme</vt:lpstr>
      <vt:lpstr>Zillow’s Home Value Prediction </vt:lpstr>
      <vt:lpstr> </vt:lpstr>
      <vt:lpstr> </vt:lpstr>
      <vt:lpstr> </vt:lpstr>
      <vt:lpstr> </vt:lpstr>
      <vt:lpstr> </vt:lpstr>
      <vt:lpstr> </vt:lpstr>
      <vt:lpstr> </vt:lpstr>
      <vt:lpstr>SOLUTION </vt:lpstr>
      <vt:lpstr>Study music theory </vt:lpstr>
      <vt:lpstr>Study music theory </vt:lpstr>
      <vt:lpstr>From the school of music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2022-12-21T04:01:30Z</dcterms:created>
  <dcterms:modified xsi:type="dcterms:W3CDTF">2024-05-20T01:36:16Z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0x0101001684888C95D7514AA487A9127C6963FF</vt:lpwstr>
  </property>
</Properties>
</file>

<file path=docProps/thumbnail.jpeg>
</file>